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8"/>
  </p:handoutMasterIdLst>
  <p:sldIdLst>
    <p:sldId id="282" r:id="rId2"/>
    <p:sldId id="281" r:id="rId3"/>
    <p:sldId id="293" r:id="rId4"/>
    <p:sldId id="278" r:id="rId5"/>
    <p:sldId id="280" r:id="rId6"/>
    <p:sldId id="283" r:id="rId7"/>
    <p:sldId id="284" r:id="rId8"/>
    <p:sldId id="275" r:id="rId9"/>
    <p:sldId id="256" r:id="rId10"/>
    <p:sldId id="265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73" r:id="rId20"/>
    <p:sldId id="266" r:id="rId21"/>
    <p:sldId id="267" r:id="rId22"/>
    <p:sldId id="274" r:id="rId23"/>
    <p:sldId id="269" r:id="rId24"/>
    <p:sldId id="276" r:id="rId25"/>
    <p:sldId id="270" r:id="rId26"/>
    <p:sldId id="271" r:id="rId27"/>
    <p:sldId id="272" r:id="rId28"/>
    <p:sldId id="268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98"/>
    </p:cViewPr>
  </p:sorterViewPr>
  <p:notesViewPr>
    <p:cSldViewPr snapToGrid="0">
      <p:cViewPr varScale="1">
        <p:scale>
          <a:sx n="60" d="100"/>
          <a:sy n="60" d="100"/>
        </p:scale>
        <p:origin x="327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96DA85CE-E425-4269-AAF5-E67631B671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21561EC-46AB-4F19-A98F-116F9FDE5F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5FBE3-BA7C-40B0-B07B-16E989F6AC3B}" type="datetimeFigureOut">
              <a:rPr lang="sv-SE" smtClean="0"/>
              <a:t>2021-10-01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3157C2E-81CF-461D-9E3D-23A807AB75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EB5435C-2C79-4EAA-AE8F-6002ED2E61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CE14C-892B-41CE-9739-AB500594E9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7387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9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49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6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3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39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074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3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85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036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8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54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1045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25FBF7-49DA-4D32-A56A-BB3409814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ABDC2DD-1AA2-40F0-A7D9-2B88777E24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55CC6-FE1C-43FE-88C8-E5BAC4F68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-39162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321E88B5-29FD-48AE-8489-CB618320AC7E}"/>
              </a:ext>
            </a:extLst>
          </p:cNvPr>
          <p:cNvSpPr txBox="1"/>
          <p:nvPr/>
        </p:nvSpPr>
        <p:spPr>
          <a:xfrm>
            <a:off x="2849731" y="1319932"/>
            <a:ext cx="6098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solidFill>
                  <a:schemeClr val="bg2"/>
                </a:solidFill>
              </a:rPr>
              <a:t>VÄLKOMNA!</a:t>
            </a:r>
          </a:p>
          <a:p>
            <a:pPr algn="ctr"/>
            <a:endParaRPr lang="sv-SE" sz="3200" dirty="0">
              <a:solidFill>
                <a:schemeClr val="bg2"/>
              </a:solidFill>
            </a:endParaRPr>
          </a:p>
          <a:p>
            <a:pPr algn="ctr"/>
            <a:r>
              <a:rPr lang="sv-SE" sz="3200" dirty="0">
                <a:solidFill>
                  <a:schemeClr val="bg2"/>
                </a:solidFill>
              </a:rPr>
              <a:t>Distrikt 234</a:t>
            </a:r>
          </a:p>
          <a:p>
            <a:pPr algn="ctr"/>
            <a:endParaRPr lang="sv-SE" sz="3200" dirty="0">
              <a:solidFill>
                <a:schemeClr val="bg2"/>
              </a:solidFill>
            </a:endParaRPr>
          </a:p>
          <a:p>
            <a:pPr algn="ctr"/>
            <a:r>
              <a:rPr lang="sv-SE" sz="3200" dirty="0">
                <a:solidFill>
                  <a:schemeClr val="bg2"/>
                </a:solidFill>
              </a:rPr>
              <a:t>Distriktsårsmöte 2021 10 02</a:t>
            </a:r>
          </a:p>
          <a:p>
            <a:endParaRPr lang="sv-SE" sz="3200" dirty="0">
              <a:solidFill>
                <a:schemeClr val="bg2"/>
              </a:solidFill>
            </a:endParaRPr>
          </a:p>
          <a:p>
            <a:pPr algn="ctr"/>
            <a:r>
              <a:rPr lang="sv-SE" sz="3200" dirty="0">
                <a:solidFill>
                  <a:schemeClr val="bg2"/>
                </a:solidFill>
              </a:rPr>
              <a:t>Kristinehamn</a:t>
            </a:r>
            <a:endParaRPr lang="sv-SE" sz="2800" dirty="0">
              <a:solidFill>
                <a:schemeClr val="bg2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432EBE-F424-4082-A701-226C13C83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68"/>
          <a:stretch/>
        </p:blipFill>
        <p:spPr bwMode="auto">
          <a:xfrm>
            <a:off x="682980" y="315955"/>
            <a:ext cx="1637368" cy="147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3811CD7-C619-435A-ACAF-CC14C8B3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519" y="217734"/>
            <a:ext cx="1434741" cy="139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115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fik1">
            <a:extLst>
              <a:ext uri="{FF2B5EF4-FFF2-40B4-BE49-F238E27FC236}">
                <a16:creationId xmlns:a16="http://schemas.microsoft.com/office/drawing/2014/main" id="{A2BFFAA1-8EAC-4BAD-8952-2D474FF498CD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357802" y="400050"/>
            <a:ext cx="791845" cy="762000"/>
          </a:xfrm>
          <a:prstGeom prst="rect">
            <a:avLst/>
          </a:prstGeom>
          <a:ln>
            <a:noFill/>
            <a:prstDash/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496050" y="1857374"/>
            <a:ext cx="4929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Vakant</a:t>
            </a:r>
          </a:p>
          <a:p>
            <a:endParaRPr lang="sv-SE" sz="3200" dirty="0"/>
          </a:p>
          <a:p>
            <a:r>
              <a:rPr lang="sv-SE" sz="3200" dirty="0"/>
              <a:t>Vice Rådspresident</a:t>
            </a:r>
          </a:p>
        </p:txBody>
      </p:sp>
    </p:spTree>
    <p:extLst>
      <p:ext uri="{BB962C8B-B14F-4D97-AF65-F5344CB8AC3E}">
        <p14:creationId xmlns:p14="http://schemas.microsoft.com/office/powerpoint/2010/main" val="857025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fik1">
            <a:extLst>
              <a:ext uri="{FF2B5EF4-FFF2-40B4-BE49-F238E27FC236}">
                <a16:creationId xmlns:a16="http://schemas.microsoft.com/office/drawing/2014/main" id="{A2BFFAA1-8EAC-4BAD-8952-2D474FF498CD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357802" y="400050"/>
            <a:ext cx="791845" cy="762000"/>
          </a:xfrm>
          <a:prstGeom prst="rect">
            <a:avLst/>
          </a:prstGeom>
          <a:ln>
            <a:noFill/>
            <a:prstDash/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7143750" y="1857374"/>
            <a:ext cx="46457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err="1"/>
              <a:t>Gertie</a:t>
            </a:r>
            <a:r>
              <a:rPr lang="sv-SE" sz="3200" dirty="0"/>
              <a:t> Stenkula</a:t>
            </a:r>
          </a:p>
          <a:p>
            <a:r>
              <a:rPr lang="sv-SE" sz="3200" dirty="0"/>
              <a:t>Lund IWC</a:t>
            </a:r>
          </a:p>
          <a:p>
            <a:endParaRPr lang="sv-SE" sz="3200" dirty="0"/>
          </a:p>
          <a:p>
            <a:r>
              <a:rPr lang="sv-SE" sz="3200" dirty="0" err="1"/>
              <a:t>Past</a:t>
            </a:r>
            <a:r>
              <a:rPr lang="sv-SE" sz="3200" dirty="0"/>
              <a:t> rådspresident/</a:t>
            </a:r>
          </a:p>
          <a:p>
            <a:r>
              <a:rPr lang="sv-SE" sz="3200" dirty="0"/>
              <a:t>Nationalrepresentant/</a:t>
            </a:r>
          </a:p>
          <a:p>
            <a:r>
              <a:rPr lang="sv-SE" sz="3200" dirty="0"/>
              <a:t>RISO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921D5B1D-14EA-44B7-A734-91E5D6C98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59" y="657613"/>
            <a:ext cx="4936050" cy="554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25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fik1">
            <a:extLst>
              <a:ext uri="{FF2B5EF4-FFF2-40B4-BE49-F238E27FC236}">
                <a16:creationId xmlns:a16="http://schemas.microsoft.com/office/drawing/2014/main" id="{A2BFFAA1-8EAC-4BAD-8952-2D474FF498CD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357802" y="400050"/>
            <a:ext cx="791845" cy="762000"/>
          </a:xfrm>
          <a:prstGeom prst="rect">
            <a:avLst/>
          </a:prstGeom>
          <a:ln>
            <a:noFill/>
            <a:prstDash/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7429499" y="1857374"/>
            <a:ext cx="3996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Vakant</a:t>
            </a:r>
          </a:p>
          <a:p>
            <a:endParaRPr lang="sv-SE" sz="3200" dirty="0"/>
          </a:p>
          <a:p>
            <a:r>
              <a:rPr lang="sv-SE" sz="3200" dirty="0"/>
              <a:t>Rådssekreterare</a:t>
            </a:r>
          </a:p>
        </p:txBody>
      </p:sp>
    </p:spTree>
    <p:extLst>
      <p:ext uri="{BB962C8B-B14F-4D97-AF65-F5344CB8AC3E}">
        <p14:creationId xmlns:p14="http://schemas.microsoft.com/office/powerpoint/2010/main" val="1228390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fik1">
            <a:extLst>
              <a:ext uri="{FF2B5EF4-FFF2-40B4-BE49-F238E27FC236}">
                <a16:creationId xmlns:a16="http://schemas.microsoft.com/office/drawing/2014/main" id="{A2BFFAA1-8EAC-4BAD-8952-2D474FF498CD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357802" y="400050"/>
            <a:ext cx="791845" cy="762000"/>
          </a:xfrm>
          <a:prstGeom prst="rect">
            <a:avLst/>
          </a:prstGeom>
          <a:ln>
            <a:noFill/>
            <a:prstDash/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7429499" y="1857374"/>
            <a:ext cx="39960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Monique Mellin</a:t>
            </a:r>
          </a:p>
          <a:p>
            <a:r>
              <a:rPr lang="sv-SE" sz="3200" dirty="0"/>
              <a:t>Skurup IWC</a:t>
            </a:r>
          </a:p>
          <a:p>
            <a:endParaRPr lang="sv-SE" sz="3200" dirty="0"/>
          </a:p>
          <a:p>
            <a:r>
              <a:rPr lang="sv-SE" sz="3200" dirty="0"/>
              <a:t>Rådsskattmästare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BD7D4B1-5820-4431-8411-70D827BF92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96" t="32749" r="-22496" b="-16302"/>
          <a:stretch/>
        </p:blipFill>
        <p:spPr>
          <a:xfrm>
            <a:off x="766439" y="781050"/>
            <a:ext cx="5665526" cy="650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95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fik1">
            <a:extLst>
              <a:ext uri="{FF2B5EF4-FFF2-40B4-BE49-F238E27FC236}">
                <a16:creationId xmlns:a16="http://schemas.microsoft.com/office/drawing/2014/main" id="{A2BFFAA1-8EAC-4BAD-8952-2D474FF498CD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357802" y="400050"/>
            <a:ext cx="791845" cy="762000"/>
          </a:xfrm>
          <a:prstGeom prst="rect">
            <a:avLst/>
          </a:prstGeom>
          <a:ln>
            <a:noFill/>
            <a:prstDash/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312023" y="1857374"/>
            <a:ext cx="51135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Vakant</a:t>
            </a:r>
          </a:p>
          <a:p>
            <a:endParaRPr lang="sv-SE" sz="3200" dirty="0"/>
          </a:p>
          <a:p>
            <a:r>
              <a:rPr lang="sv-SE" sz="3200" dirty="0"/>
              <a:t>Redaktör för </a:t>
            </a:r>
            <a:r>
              <a:rPr lang="sv-SE" sz="3200" dirty="0" err="1"/>
              <a:t>InnerWheel</a:t>
            </a:r>
            <a:r>
              <a:rPr lang="sv-SE" sz="3200" dirty="0"/>
              <a:t> Nytt/Medieansvarig</a:t>
            </a:r>
          </a:p>
        </p:txBody>
      </p:sp>
    </p:spTree>
    <p:extLst>
      <p:ext uri="{BB962C8B-B14F-4D97-AF65-F5344CB8AC3E}">
        <p14:creationId xmlns:p14="http://schemas.microsoft.com/office/powerpoint/2010/main" val="345165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fik1">
            <a:extLst>
              <a:ext uri="{FF2B5EF4-FFF2-40B4-BE49-F238E27FC236}">
                <a16:creationId xmlns:a16="http://schemas.microsoft.com/office/drawing/2014/main" id="{A2BFFAA1-8EAC-4BAD-8952-2D474FF498CD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357802" y="400050"/>
            <a:ext cx="791845" cy="762000"/>
          </a:xfrm>
          <a:prstGeom prst="rect">
            <a:avLst/>
          </a:prstGeom>
          <a:ln>
            <a:noFill/>
            <a:prstDash/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312023" y="1857374"/>
            <a:ext cx="51135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Kajsa </a:t>
            </a:r>
            <a:r>
              <a:rPr lang="sv-SE" sz="3200" dirty="0" err="1"/>
              <a:t>Rentzhog</a:t>
            </a:r>
            <a:endParaRPr lang="sv-SE" sz="3200" dirty="0"/>
          </a:p>
          <a:p>
            <a:r>
              <a:rPr lang="sv-SE" sz="3200" dirty="0"/>
              <a:t>Sundsvall IWC</a:t>
            </a:r>
          </a:p>
          <a:p>
            <a:endParaRPr lang="sv-SE" sz="3200" dirty="0"/>
          </a:p>
          <a:p>
            <a:r>
              <a:rPr lang="sv-SE" sz="3200" dirty="0"/>
              <a:t>Matrikelredaktör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5797F969-895B-4AE9-AE4B-DF0893E76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353" y="601194"/>
            <a:ext cx="3967285" cy="54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45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fik1">
            <a:extLst>
              <a:ext uri="{FF2B5EF4-FFF2-40B4-BE49-F238E27FC236}">
                <a16:creationId xmlns:a16="http://schemas.microsoft.com/office/drawing/2014/main" id="{A2BFFAA1-8EAC-4BAD-8952-2D474FF498CD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357802" y="400050"/>
            <a:ext cx="791845" cy="762000"/>
          </a:xfrm>
          <a:prstGeom prst="rect">
            <a:avLst/>
          </a:prstGeom>
          <a:ln>
            <a:noFill/>
            <a:prstDash/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312023" y="1857374"/>
            <a:ext cx="51135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Helen Reiner</a:t>
            </a:r>
          </a:p>
          <a:p>
            <a:r>
              <a:rPr lang="sv-SE" sz="3200" dirty="0"/>
              <a:t>Stockholm västra IWC</a:t>
            </a:r>
          </a:p>
          <a:p>
            <a:endParaRPr lang="sv-SE" sz="3200" dirty="0"/>
          </a:p>
          <a:p>
            <a:r>
              <a:rPr lang="sv-SE" sz="3200" dirty="0"/>
              <a:t>Webmaster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8241726-236A-4124-B453-1816AC8E7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10" y="601194"/>
            <a:ext cx="4187301" cy="558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08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fik1">
            <a:extLst>
              <a:ext uri="{FF2B5EF4-FFF2-40B4-BE49-F238E27FC236}">
                <a16:creationId xmlns:a16="http://schemas.microsoft.com/office/drawing/2014/main" id="{A2BFFAA1-8EAC-4BAD-8952-2D474FF498CD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357802" y="400050"/>
            <a:ext cx="791845" cy="762000"/>
          </a:xfrm>
          <a:prstGeom prst="rect">
            <a:avLst/>
          </a:prstGeom>
          <a:ln>
            <a:noFill/>
            <a:prstDash/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312023" y="1857374"/>
            <a:ext cx="5113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Vakant</a:t>
            </a:r>
          </a:p>
          <a:p>
            <a:endParaRPr lang="sv-SE" sz="3200" dirty="0"/>
          </a:p>
          <a:p>
            <a:r>
              <a:rPr lang="sv-SE" sz="3200" dirty="0"/>
              <a:t>IT-samordnare</a:t>
            </a:r>
          </a:p>
        </p:txBody>
      </p:sp>
    </p:spTree>
    <p:extLst>
      <p:ext uri="{BB962C8B-B14F-4D97-AF65-F5344CB8AC3E}">
        <p14:creationId xmlns:p14="http://schemas.microsoft.com/office/powerpoint/2010/main" val="3989143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fik1">
            <a:extLst>
              <a:ext uri="{FF2B5EF4-FFF2-40B4-BE49-F238E27FC236}">
                <a16:creationId xmlns:a16="http://schemas.microsoft.com/office/drawing/2014/main" id="{A2BFFAA1-8EAC-4BAD-8952-2D474FF498CD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357802" y="400050"/>
            <a:ext cx="791845" cy="762000"/>
          </a:xfrm>
          <a:prstGeom prst="rect">
            <a:avLst/>
          </a:prstGeom>
          <a:ln>
            <a:noFill/>
            <a:prstDash/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312023" y="1857374"/>
            <a:ext cx="51135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Agneta Mellgren</a:t>
            </a:r>
          </a:p>
          <a:p>
            <a:r>
              <a:rPr lang="sv-SE" sz="3200" dirty="0"/>
              <a:t>Arboga IWC</a:t>
            </a:r>
          </a:p>
          <a:p>
            <a:endParaRPr lang="sv-SE" sz="3200" dirty="0"/>
          </a:p>
          <a:p>
            <a:r>
              <a:rPr lang="sv-SE" sz="3200" dirty="0"/>
              <a:t>Rådsarkivarie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69EF9CC-B01A-423D-A6B5-D18C9EC35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9" y="884555"/>
            <a:ext cx="3542191" cy="487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270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00788B-C676-4C3F-B86D-33EBDD7E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4563DF0-D3BE-41EE-B12B-F9DCEBDA7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1C4CDE6-1AA7-43EC-B06C-3601EC11D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-133165"/>
            <a:ext cx="12191980" cy="6857988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4E23F3F6-E88A-4FCC-8225-0A7BFBE25D13}"/>
              </a:ext>
            </a:extLst>
          </p:cNvPr>
          <p:cNvSpPr txBox="1"/>
          <p:nvPr/>
        </p:nvSpPr>
        <p:spPr>
          <a:xfrm>
            <a:off x="2947386" y="2340865"/>
            <a:ext cx="6098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solidFill>
                  <a:schemeClr val="bg2"/>
                </a:solidFill>
              </a:rPr>
              <a:t>NOMINERADE DISTRIKT 234</a:t>
            </a:r>
          </a:p>
          <a:p>
            <a:endParaRPr lang="sv-SE" sz="3200" dirty="0">
              <a:solidFill>
                <a:schemeClr val="bg2"/>
              </a:solidFill>
            </a:endParaRPr>
          </a:p>
          <a:p>
            <a:pPr algn="ctr"/>
            <a:r>
              <a:rPr lang="sv-SE" sz="3200" dirty="0">
                <a:solidFill>
                  <a:schemeClr val="bg2"/>
                </a:solidFill>
              </a:rPr>
              <a:t>2022 - 2023</a:t>
            </a:r>
            <a:endParaRPr lang="sv-SE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05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B70D4589-604A-49E5-80A0-57F3A6EA8EA6}"/>
              </a:ext>
            </a:extLst>
          </p:cNvPr>
          <p:cNvSpPr txBox="1"/>
          <p:nvPr/>
        </p:nvSpPr>
        <p:spPr>
          <a:xfrm>
            <a:off x="676275" y="0"/>
            <a:ext cx="610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Förslag till budget och prognos 2021  - 2022 Distrikt 234</a:t>
            </a:r>
          </a:p>
        </p:txBody>
      </p:sp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D9C8094A-842C-4404-8586-C60CB738FC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0352637"/>
              </p:ext>
            </p:extLst>
          </p:nvPr>
        </p:nvGraphicFramePr>
        <p:xfrm>
          <a:off x="2686757" y="443079"/>
          <a:ext cx="7208054" cy="6312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536751" imgH="10104073" progId="Excel.Sheet.12">
                  <p:embed/>
                </p:oleObj>
              </mc:Choice>
              <mc:Fallback>
                <p:oleObj name="Worksheet" r:id="rId2" imgW="11536751" imgH="1010407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86757" y="443079"/>
                        <a:ext cx="7208054" cy="6312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4207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CB1F29-A160-41BD-BDB0-575BF44F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02BEA0-1417-40E5-B830-438DBC954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102EBF4-523D-49AD-A1AA-E71B535C3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0"/>
            <a:ext cx="12191980" cy="6857988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1BA8ABDD-08EE-4E53-B140-8E7327513D47}"/>
              </a:ext>
            </a:extLst>
          </p:cNvPr>
          <p:cNvSpPr txBox="1"/>
          <p:nvPr/>
        </p:nvSpPr>
        <p:spPr>
          <a:xfrm>
            <a:off x="6312023" y="1857374"/>
            <a:ext cx="511353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/>
                </a:solidFill>
              </a:rPr>
              <a:t>Agneta Svensson</a:t>
            </a:r>
          </a:p>
          <a:p>
            <a:r>
              <a:rPr lang="sv-SE" sz="3200">
                <a:solidFill>
                  <a:schemeClr val="bg2"/>
                </a:solidFill>
              </a:rPr>
              <a:t>Filipstad </a:t>
            </a:r>
            <a:r>
              <a:rPr lang="sv-SE" sz="3200" dirty="0">
                <a:solidFill>
                  <a:schemeClr val="bg2"/>
                </a:solidFill>
              </a:rPr>
              <a:t>IWC</a:t>
            </a:r>
          </a:p>
          <a:p>
            <a:endParaRPr lang="sv-SE" sz="3200" dirty="0">
              <a:solidFill>
                <a:schemeClr val="bg2"/>
              </a:solidFill>
            </a:endParaRPr>
          </a:p>
          <a:p>
            <a:r>
              <a:rPr lang="sv-SE" sz="3200" dirty="0">
                <a:solidFill>
                  <a:schemeClr val="bg2"/>
                </a:solidFill>
              </a:rPr>
              <a:t>Distriktspresident</a:t>
            </a:r>
          </a:p>
          <a:p>
            <a:endParaRPr lang="sv-SE" sz="3200" dirty="0">
              <a:solidFill>
                <a:schemeClr val="bg2"/>
              </a:solidFill>
            </a:endParaRPr>
          </a:p>
          <a:p>
            <a:endParaRPr lang="sv-SE" sz="2800" dirty="0">
              <a:solidFill>
                <a:schemeClr val="bg2"/>
              </a:solidFill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D615C6E5-F283-4123-B4EB-FD2C4F17F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657" y="1640532"/>
            <a:ext cx="14001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77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B12800-7E85-45CB-918D-6E7F57A1A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D3BA3D1-6C3C-4FCC-9B48-184A0E79D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FBD7C-31DF-466D-BF46-97243DA9B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5A0C96BD-2DDC-47B9-8B4A-8278183BD641}"/>
              </a:ext>
            </a:extLst>
          </p:cNvPr>
          <p:cNvSpPr txBox="1"/>
          <p:nvPr/>
        </p:nvSpPr>
        <p:spPr>
          <a:xfrm>
            <a:off x="6312023" y="1857374"/>
            <a:ext cx="51135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Vice distriktspresident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200" dirty="0">
                <a:solidFill>
                  <a:srgbClr val="FFFFFF"/>
                </a:solidFill>
                <a:latin typeface="Franklin Gothic Book" panose="020B0502020104020203"/>
              </a:rPr>
              <a:t>Vakant</a:t>
            </a: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178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F9F277-E57E-4319-BB39-73F3E566E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400DE5-DC7B-469E-9013-A6E84C43B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3EDDA-9DB8-401B-A6CB-42ABF6B07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7C036750-B83C-40A7-AA1B-4812F6F89C32}"/>
              </a:ext>
            </a:extLst>
          </p:cNvPr>
          <p:cNvSpPr txBox="1"/>
          <p:nvPr/>
        </p:nvSpPr>
        <p:spPr>
          <a:xfrm>
            <a:off x="6312023" y="1857374"/>
            <a:ext cx="51135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Gunnel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Wallquist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>
              <a:defRPr/>
            </a:pPr>
            <a:r>
              <a:rPr lang="sv-SE" sz="3200" dirty="0">
                <a:solidFill>
                  <a:srgbClr val="FFFFFF"/>
                </a:solidFill>
              </a:rPr>
              <a:t>Västerås </a:t>
            </a:r>
            <a:r>
              <a:rPr lang="sv-SE" sz="3200" dirty="0" err="1">
                <a:solidFill>
                  <a:srgbClr val="FFFFFF"/>
                </a:solidFill>
              </a:rPr>
              <a:t>St</a:t>
            </a:r>
            <a:r>
              <a:rPr lang="sv-SE" sz="3200" dirty="0">
                <a:solidFill>
                  <a:srgbClr val="FFFFFF"/>
                </a:solidFill>
              </a:rPr>
              <a:t> </a:t>
            </a:r>
            <a:r>
              <a:rPr lang="sv-SE" sz="3200" dirty="0" err="1">
                <a:solidFill>
                  <a:srgbClr val="FFFFFF"/>
                </a:solidFill>
              </a:rPr>
              <a:t>Ilian</a:t>
            </a:r>
            <a:r>
              <a:rPr lang="sv-SE" sz="3200" dirty="0">
                <a:solidFill>
                  <a:srgbClr val="FFFFFF"/>
                </a:solidFill>
              </a:rPr>
              <a:t> IWC</a:t>
            </a:r>
            <a:endParaRPr lang="sv-SE" sz="28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Past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distriktspresident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7D87620-64CF-4E70-8036-B05F163D4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101" y="1017188"/>
            <a:ext cx="3642101" cy="472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72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622CF4-4432-4DB2-A679-640280E4B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050E58-0DB2-49A3-89C2-42B4A17D8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A3C91-93D7-4EA4-A25B-63C718EC0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C43E12D-47CE-4AA8-9F4F-8F03C1CEF903}"/>
              </a:ext>
            </a:extLst>
          </p:cNvPr>
          <p:cNvSpPr txBox="1"/>
          <p:nvPr/>
        </p:nvSpPr>
        <p:spPr>
          <a:xfrm>
            <a:off x="6312023" y="1857374"/>
            <a:ext cx="5113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200" dirty="0">
                <a:solidFill>
                  <a:srgbClr val="FFFFFF"/>
                </a:solidFill>
                <a:latin typeface="Franklin Gothic Book" panose="020B0502020104020203"/>
              </a:rPr>
              <a:t>Moa Sundin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>
              <a:defRPr/>
            </a:pPr>
            <a:r>
              <a:rPr lang="sv-SE" sz="3200" dirty="0">
                <a:solidFill>
                  <a:srgbClr val="FFFFFF"/>
                </a:solidFill>
              </a:rPr>
              <a:t>Karlstad IWC</a:t>
            </a:r>
            <a:endParaRPr lang="sv-SE" sz="28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Distriktssekreterare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A08037D-C1A0-4219-AD8A-5C1A04669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88" y="1404021"/>
            <a:ext cx="5211320" cy="34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38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A076DA-0E85-4552-A004-E205DC03F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74B68F-037A-4A83-9117-CD0B8D614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11EEDF-D9C1-4C05-9B84-FA5B72104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631001C-2A6D-4E72-953D-9672E57CC82E}"/>
              </a:ext>
            </a:extLst>
          </p:cNvPr>
          <p:cNvSpPr txBox="1"/>
          <p:nvPr/>
        </p:nvSpPr>
        <p:spPr>
          <a:xfrm>
            <a:off x="6245125" y="1890876"/>
            <a:ext cx="5113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Gullevi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Sandling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>
              <a:defRPr/>
            </a:pPr>
            <a:r>
              <a:rPr lang="sv-SE" sz="3200" dirty="0">
                <a:solidFill>
                  <a:srgbClr val="FFFFFF"/>
                </a:solidFill>
              </a:rPr>
              <a:t>Kristinehamn IWC</a:t>
            </a:r>
            <a:endParaRPr lang="sv-SE" sz="28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Vice Distriktssekreterare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5CF6FBE-53DB-4B0A-A120-6A843EDCB3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77" t="23022" r="57560" b="50000"/>
          <a:stretch/>
        </p:blipFill>
        <p:spPr>
          <a:xfrm>
            <a:off x="2077375" y="1651246"/>
            <a:ext cx="1713390" cy="328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40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D6F0AD-4E2E-4BFA-85C1-6CDE61CB6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C46E7A-9F0C-4ADC-BF5C-805A547D9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E70C89-190A-4538-BEEF-609644E2C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B3131524-59FC-44D0-9432-695E44D2325C}"/>
              </a:ext>
            </a:extLst>
          </p:cNvPr>
          <p:cNvSpPr txBox="1"/>
          <p:nvPr/>
        </p:nvSpPr>
        <p:spPr>
          <a:xfrm>
            <a:off x="6312023" y="1857374"/>
            <a:ext cx="5113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Ulla-Britt Wahlström</a:t>
            </a:r>
          </a:p>
          <a:p>
            <a:pPr>
              <a:defRPr/>
            </a:pPr>
            <a:r>
              <a:rPr lang="sv-SE" sz="3200" dirty="0">
                <a:solidFill>
                  <a:srgbClr val="FFFFFF"/>
                </a:solidFill>
              </a:rPr>
              <a:t>Karlstad IWC</a:t>
            </a:r>
            <a:endParaRPr lang="sv-SE" sz="28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Distriktsskattmästare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7AD7906-ABAE-4170-8A36-0CA9C2FE9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293" y="745724"/>
            <a:ext cx="3564351" cy="536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52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8C2E18-47BC-478F-B55E-6B3A47C5C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3E462A-8E1A-447C-A826-EB5F5AD70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18AFF-3922-4B8E-8F7E-EBFB6AB24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16F7DF4-3205-4AF7-B447-7F108054BE9B}"/>
              </a:ext>
            </a:extLst>
          </p:cNvPr>
          <p:cNvSpPr txBox="1"/>
          <p:nvPr/>
        </p:nvSpPr>
        <p:spPr>
          <a:xfrm>
            <a:off x="6312023" y="1857374"/>
            <a:ext cx="51135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Marita Björn</a:t>
            </a:r>
          </a:p>
          <a:p>
            <a:pPr>
              <a:defRPr/>
            </a:pPr>
            <a:r>
              <a:rPr lang="sv-SE" sz="3200" dirty="0">
                <a:solidFill>
                  <a:srgbClr val="FFFFFF"/>
                </a:solidFill>
              </a:rPr>
              <a:t>Kristinehamn IWC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DISO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3200" dirty="0">
              <a:solidFill>
                <a:srgbClr val="FFFFFF"/>
              </a:solidFill>
              <a:latin typeface="Franklin Gothic Book" panose="020B05020201040202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C21000E-B054-4E55-9B13-719193B12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996" y="1255940"/>
            <a:ext cx="3487692" cy="381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29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4D594D-B4DD-43A0-ABD1-6D18817C9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385DAA-D8DE-4BD2-9F39-15CE30DAE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8B57BF-D17E-4B82-8D4A-5FC1AECCA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963512F1-375D-4D41-9D90-DB0C30CAF6A6}"/>
              </a:ext>
            </a:extLst>
          </p:cNvPr>
          <p:cNvSpPr txBox="1"/>
          <p:nvPr/>
        </p:nvSpPr>
        <p:spPr>
          <a:xfrm>
            <a:off x="6312023" y="1857374"/>
            <a:ext cx="51135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Vakant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Distriktets IT-administratör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3200" dirty="0">
              <a:solidFill>
                <a:srgbClr val="FFFFFF"/>
              </a:solidFill>
              <a:latin typeface="Franklin Gothic Book" panose="020B05020201040202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812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674290-3CCE-4FD4-B1B3-377952E06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C954FE2-09DA-4CB4-B44D-187E7390B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EBBFE-4BA6-4DD0-AC16-CE1DDC8FC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B96EC340-FFA6-47F9-93ED-9CD53A87C43B}"/>
              </a:ext>
            </a:extLst>
          </p:cNvPr>
          <p:cNvSpPr txBox="1"/>
          <p:nvPr/>
        </p:nvSpPr>
        <p:spPr>
          <a:xfrm>
            <a:off x="6312023" y="1857374"/>
            <a:ext cx="5113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Agneta Mellgren</a:t>
            </a:r>
          </a:p>
          <a:p>
            <a:pPr>
              <a:defRPr/>
            </a:pPr>
            <a:r>
              <a:rPr lang="sv-SE" sz="3200" dirty="0">
                <a:solidFill>
                  <a:srgbClr val="FFFFFF"/>
                </a:solidFill>
              </a:rPr>
              <a:t>Arboga IWC</a:t>
            </a:r>
            <a:endParaRPr lang="sv-SE" sz="28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Distriktsarkivarie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3200" dirty="0">
              <a:solidFill>
                <a:srgbClr val="FFFFFF"/>
              </a:solidFill>
              <a:latin typeface="Franklin Gothic Book" panose="020B0502020104020203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5B50FB5-4183-42DB-9DA5-25E44F95B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9" y="884555"/>
            <a:ext cx="3542191" cy="487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416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4979F3D-1320-411D-AEA9-7A37B28C7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731"/>
            <a:ext cx="11734187" cy="4152525"/>
          </a:xfrm>
          <a:prstGeom prst="rect">
            <a:avLst/>
          </a:pr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1939AE8F-98D6-4071-ACF4-3056FC138437}"/>
              </a:ext>
            </a:extLst>
          </p:cNvPr>
          <p:cNvSpPr/>
          <p:nvPr/>
        </p:nvSpPr>
        <p:spPr>
          <a:xfrm>
            <a:off x="9410330" y="2210540"/>
            <a:ext cx="2059620" cy="8433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135A6B94-2AE4-4E9C-8780-AD229BE3FD3B}"/>
              </a:ext>
            </a:extLst>
          </p:cNvPr>
          <p:cNvSpPr txBox="1"/>
          <p:nvPr/>
        </p:nvSpPr>
        <p:spPr>
          <a:xfrm>
            <a:off x="1012055" y="390617"/>
            <a:ext cx="2574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Grafisk profil</a:t>
            </a:r>
          </a:p>
        </p:txBody>
      </p:sp>
    </p:spTree>
    <p:extLst>
      <p:ext uri="{BB962C8B-B14F-4D97-AF65-F5344CB8AC3E}">
        <p14:creationId xmlns:p14="http://schemas.microsoft.com/office/powerpoint/2010/main" val="3901631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362250CF-B753-474D-A650-1ED12D03F4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356880"/>
              </p:ext>
            </p:extLst>
          </p:nvPr>
        </p:nvGraphicFramePr>
        <p:xfrm>
          <a:off x="2518085" y="133165"/>
          <a:ext cx="7291740" cy="6715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138554" imgH="11178611" progId="Excel.Sheet.12">
                  <p:embed/>
                </p:oleObj>
              </mc:Choice>
              <mc:Fallback>
                <p:oleObj name="Worksheet" r:id="rId2" imgW="12138554" imgH="1117861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18085" y="133165"/>
                        <a:ext cx="7291740" cy="67152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ruta 5">
            <a:extLst>
              <a:ext uri="{FF2B5EF4-FFF2-40B4-BE49-F238E27FC236}">
                <a16:creationId xmlns:a16="http://schemas.microsoft.com/office/drawing/2014/main" id="{56C38FCA-F0AF-4F21-8A6B-CDE3C36B00C5}"/>
              </a:ext>
            </a:extLst>
          </p:cNvPr>
          <p:cNvSpPr txBox="1"/>
          <p:nvPr/>
        </p:nvSpPr>
        <p:spPr>
          <a:xfrm>
            <a:off x="338924" y="506027"/>
            <a:ext cx="1951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Förslag till budget och prognos </a:t>
            </a:r>
          </a:p>
          <a:p>
            <a:r>
              <a:rPr lang="sv-SE" dirty="0"/>
              <a:t>2021  - 2022 Distrikt 234</a:t>
            </a:r>
          </a:p>
        </p:txBody>
      </p:sp>
    </p:spTree>
    <p:extLst>
      <p:ext uri="{BB962C8B-B14F-4D97-AF65-F5344CB8AC3E}">
        <p14:creationId xmlns:p14="http://schemas.microsoft.com/office/powerpoint/2010/main" val="265537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D4021C3-2AC6-4573-9058-3769BD4AB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474" y="0"/>
            <a:ext cx="9835052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5AEE7B1-4C47-40CD-9462-7E811D0BD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148" y="5899144"/>
            <a:ext cx="2085013" cy="86570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8966AAC-0CFB-4ABD-BB6C-E098C5A9E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874" y="152400"/>
            <a:ext cx="9835052" cy="6858000"/>
          </a:xfrm>
          <a:prstGeom prst="rect">
            <a:avLst/>
          </a:prstGeom>
        </p:spPr>
      </p:pic>
      <p:sp>
        <p:nvSpPr>
          <p:cNvPr id="6" name="Ellips 5">
            <a:extLst>
              <a:ext uri="{FF2B5EF4-FFF2-40B4-BE49-F238E27FC236}">
                <a16:creationId xmlns:a16="http://schemas.microsoft.com/office/drawing/2014/main" id="{DED403C5-187E-409F-AEC8-E3F25C5C5E14}"/>
              </a:ext>
            </a:extLst>
          </p:cNvPr>
          <p:cNvSpPr/>
          <p:nvPr/>
        </p:nvSpPr>
        <p:spPr>
          <a:xfrm>
            <a:off x="5151148" y="6073873"/>
            <a:ext cx="2059620" cy="8433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5486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9FC2E08-EB16-453C-BC2A-46D4C2B3A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524" y="0"/>
            <a:ext cx="9189250" cy="6539399"/>
          </a:xfrm>
          <a:prstGeom prst="rect">
            <a:avLst/>
          </a:prstGeom>
        </p:spPr>
      </p:pic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39AFCDD6-23C8-49C9-8C84-AD6696146262}"/>
              </a:ext>
            </a:extLst>
          </p:cNvPr>
          <p:cNvCxnSpPr/>
          <p:nvPr/>
        </p:nvCxnSpPr>
        <p:spPr>
          <a:xfrm>
            <a:off x="9428085" y="3630967"/>
            <a:ext cx="76348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139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3E4F226-0E0F-4AE4-8C0A-9F9722768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30" y="910174"/>
            <a:ext cx="10981790" cy="47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03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0F9E4C76-17B6-46AB-BF5E-1AD840DA5495}"/>
              </a:ext>
            </a:extLst>
          </p:cNvPr>
          <p:cNvSpPr txBox="1"/>
          <p:nvPr/>
        </p:nvSpPr>
        <p:spPr>
          <a:xfrm>
            <a:off x="2931850" y="538864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IW-Nytt i brevlådan eller på nätet - hur vill du ha det?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FD49100-59B4-4999-B123-ED6FBA9CD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3" y="1285875"/>
            <a:ext cx="7597852" cy="1454908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D60F6DC0-4537-4829-A404-77936B6CB4A2}"/>
              </a:ext>
            </a:extLst>
          </p:cNvPr>
          <p:cNvSpPr txBox="1"/>
          <p:nvPr/>
        </p:nvSpPr>
        <p:spPr>
          <a:xfrm>
            <a:off x="9365942" y="1652874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Logga in!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D31674B-A674-4653-8DBA-39BB9CA5B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24" y="3162216"/>
            <a:ext cx="7190175" cy="3460651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14E9DF21-E077-4320-859E-1B49BDEDF129}"/>
              </a:ext>
            </a:extLst>
          </p:cNvPr>
          <p:cNvSpPr txBox="1"/>
          <p:nvPr/>
        </p:nvSpPr>
        <p:spPr>
          <a:xfrm>
            <a:off x="9525740" y="4218521"/>
            <a:ext cx="2114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Klicka på min profil!</a:t>
            </a:r>
          </a:p>
        </p:txBody>
      </p:sp>
    </p:spTree>
    <p:extLst>
      <p:ext uri="{BB962C8B-B14F-4D97-AF65-F5344CB8AC3E}">
        <p14:creationId xmlns:p14="http://schemas.microsoft.com/office/powerpoint/2010/main" val="461918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44E4C2D-B6F9-4335-98FD-93D7F4A77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93" y="591345"/>
            <a:ext cx="5386591" cy="511353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C7F2E5C-0E5E-4D16-A863-7496950A2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88"/>
          <a:stretch/>
        </p:blipFill>
        <p:spPr>
          <a:xfrm>
            <a:off x="6209329" y="571588"/>
            <a:ext cx="5796656" cy="6173440"/>
          </a:xfrm>
          <a:prstGeom prst="rect">
            <a:avLst/>
          </a:prstGeom>
        </p:spPr>
      </p:pic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ED570A2F-8A80-4EC4-BD2A-3EC9DC232199}"/>
              </a:ext>
            </a:extLst>
          </p:cNvPr>
          <p:cNvCxnSpPr/>
          <p:nvPr/>
        </p:nvCxnSpPr>
        <p:spPr>
          <a:xfrm>
            <a:off x="1877625" y="4057095"/>
            <a:ext cx="563734" cy="13494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1DB3A151-BF22-45EF-B816-8801030C280E}"/>
              </a:ext>
            </a:extLst>
          </p:cNvPr>
          <p:cNvCxnSpPr>
            <a:cxnSpLocks/>
          </p:cNvCxnSpPr>
          <p:nvPr/>
        </p:nvCxnSpPr>
        <p:spPr>
          <a:xfrm>
            <a:off x="8229600" y="4581638"/>
            <a:ext cx="475237" cy="16886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Ellips 13">
            <a:extLst>
              <a:ext uri="{FF2B5EF4-FFF2-40B4-BE49-F238E27FC236}">
                <a16:creationId xmlns:a16="http://schemas.microsoft.com/office/drawing/2014/main" id="{47E99AC6-34D4-4188-8F57-4B80A949F79B}"/>
              </a:ext>
            </a:extLst>
          </p:cNvPr>
          <p:cNvSpPr/>
          <p:nvPr/>
        </p:nvSpPr>
        <p:spPr>
          <a:xfrm>
            <a:off x="2244047" y="160622"/>
            <a:ext cx="2842857" cy="8505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3B9501EB-CCD6-4149-8294-485FE637C545}"/>
              </a:ext>
            </a:extLst>
          </p:cNvPr>
          <p:cNvSpPr txBox="1"/>
          <p:nvPr/>
        </p:nvSpPr>
        <p:spPr>
          <a:xfrm>
            <a:off x="2379213" y="364808"/>
            <a:ext cx="2373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Klicka på Administrera</a:t>
            </a:r>
          </a:p>
          <a:p>
            <a:endParaRPr lang="sv-SE" dirty="0"/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5646D08C-52EE-4650-849D-8C767FF0DB9C}"/>
              </a:ext>
            </a:extLst>
          </p:cNvPr>
          <p:cNvSpPr/>
          <p:nvPr/>
        </p:nvSpPr>
        <p:spPr>
          <a:xfrm>
            <a:off x="822738" y="2450205"/>
            <a:ext cx="2109774" cy="16068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56F8036C-1DCF-4BAD-8357-773D4FEB76BF}"/>
              </a:ext>
            </a:extLst>
          </p:cNvPr>
          <p:cNvSpPr txBox="1"/>
          <p:nvPr/>
        </p:nvSpPr>
        <p:spPr>
          <a:xfrm>
            <a:off x="1164128" y="3011977"/>
            <a:ext cx="1426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Ja är förifyllt!</a:t>
            </a:r>
          </a:p>
          <a:p>
            <a:endParaRPr lang="sv-SE" dirty="0"/>
          </a:p>
        </p:txBody>
      </p: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7C8AC478-2F06-4D56-A8CC-41F0800685BD}"/>
              </a:ext>
            </a:extLst>
          </p:cNvPr>
          <p:cNvCxnSpPr>
            <a:cxnSpLocks/>
          </p:cNvCxnSpPr>
          <p:nvPr/>
        </p:nvCxnSpPr>
        <p:spPr>
          <a:xfrm>
            <a:off x="3848468" y="767159"/>
            <a:ext cx="281867" cy="4481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Ellips 21">
            <a:extLst>
              <a:ext uri="{FF2B5EF4-FFF2-40B4-BE49-F238E27FC236}">
                <a16:creationId xmlns:a16="http://schemas.microsoft.com/office/drawing/2014/main" id="{FB20007D-2D6F-4713-B079-EE810D5BDB4F}"/>
              </a:ext>
            </a:extLst>
          </p:cNvPr>
          <p:cNvSpPr/>
          <p:nvPr/>
        </p:nvSpPr>
        <p:spPr>
          <a:xfrm>
            <a:off x="6334774" y="3011977"/>
            <a:ext cx="2880247" cy="15696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6A3850D7-0CA9-459D-B9FF-FE4A4541A32A}"/>
              </a:ext>
            </a:extLst>
          </p:cNvPr>
          <p:cNvSpPr txBox="1"/>
          <p:nvPr/>
        </p:nvSpPr>
        <p:spPr>
          <a:xfrm>
            <a:off x="7116309" y="3658308"/>
            <a:ext cx="1588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För att ändra, bocka i Nej!!</a:t>
            </a:r>
          </a:p>
          <a:p>
            <a:endParaRPr lang="sv-SE" dirty="0"/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13910A06-0BC9-4482-AEA5-0D4806C269A2}"/>
              </a:ext>
            </a:extLst>
          </p:cNvPr>
          <p:cNvSpPr/>
          <p:nvPr/>
        </p:nvSpPr>
        <p:spPr>
          <a:xfrm>
            <a:off x="6792244" y="217396"/>
            <a:ext cx="3256628" cy="9979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74D00099-FFB4-4378-9756-F752A8B8545B}"/>
              </a:ext>
            </a:extLst>
          </p:cNvPr>
          <p:cNvSpPr txBox="1"/>
          <p:nvPr/>
        </p:nvSpPr>
        <p:spPr>
          <a:xfrm>
            <a:off x="7015809" y="589559"/>
            <a:ext cx="275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Välj Redigera information!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8255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468ABBD-67BF-4F39-870B-7F3A7524D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527" y="0"/>
            <a:ext cx="9838945" cy="6858000"/>
          </a:xfrm>
          <a:prstGeom prst="rect">
            <a:avLst/>
          </a:prstGeom>
        </p:spPr>
      </p:pic>
      <p:sp>
        <p:nvSpPr>
          <p:cNvPr id="5" name="Ellips 4">
            <a:extLst>
              <a:ext uri="{FF2B5EF4-FFF2-40B4-BE49-F238E27FC236}">
                <a16:creationId xmlns:a16="http://schemas.microsoft.com/office/drawing/2014/main" id="{83F496B1-F2F4-4056-89E0-E1C14515646E}"/>
              </a:ext>
            </a:extLst>
          </p:cNvPr>
          <p:cNvSpPr/>
          <p:nvPr/>
        </p:nvSpPr>
        <p:spPr>
          <a:xfrm>
            <a:off x="1532951" y="2370306"/>
            <a:ext cx="2109774" cy="16068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4BF6533-CD33-483B-88E6-7D7F037468AA}"/>
              </a:ext>
            </a:extLst>
          </p:cNvPr>
          <p:cNvSpPr txBox="1"/>
          <p:nvPr/>
        </p:nvSpPr>
        <p:spPr>
          <a:xfrm>
            <a:off x="1874341" y="2932078"/>
            <a:ext cx="1220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Klicka här!</a:t>
            </a:r>
          </a:p>
          <a:p>
            <a:endParaRPr lang="sv-SE" dirty="0"/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3E6C87D5-B613-49B7-AA81-B73533E11BAC}"/>
              </a:ext>
            </a:extLst>
          </p:cNvPr>
          <p:cNvCxnSpPr/>
          <p:nvPr/>
        </p:nvCxnSpPr>
        <p:spPr>
          <a:xfrm>
            <a:off x="3409025" y="3710866"/>
            <a:ext cx="372862" cy="2663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837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ACFE85B-8202-409D-8BEF-6A84EA8B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777" y="0"/>
            <a:ext cx="6422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44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66EDB494-518D-4FE5-9193-5C888B0A6D39}"/>
              </a:ext>
            </a:extLst>
          </p:cNvPr>
          <p:cNvSpPr txBox="1"/>
          <p:nvPr/>
        </p:nvSpPr>
        <p:spPr>
          <a:xfrm>
            <a:off x="896643" y="248575"/>
            <a:ext cx="9010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/>
              <a:t>Våra projekt </a:t>
            </a:r>
          </a:p>
          <a:p>
            <a:r>
              <a:rPr lang="sv-SE" sz="3200" dirty="0"/>
              <a:t>Insamlade medel 2020-0701 – 2021-06-30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E282E8E-EF7B-4400-9842-1868B2750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31" y="2462213"/>
            <a:ext cx="2849733" cy="1903622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051270C2-BD7F-4116-BC96-0E334FE4C9F3}"/>
              </a:ext>
            </a:extLst>
          </p:cNvPr>
          <p:cNvSpPr txBox="1"/>
          <p:nvPr/>
        </p:nvSpPr>
        <p:spPr>
          <a:xfrm>
            <a:off x="896643" y="4518734"/>
            <a:ext cx="2974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Narkotikasökhundarna </a:t>
            </a:r>
          </a:p>
          <a:p>
            <a:r>
              <a:rPr lang="sv-SE" dirty="0"/>
              <a:t>Insamlat SIWR 394 462 kr </a:t>
            </a:r>
          </a:p>
          <a:p>
            <a:endParaRPr lang="sv-SE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B9D7460-1627-4647-8147-6E3AE6B66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47" y="2462213"/>
            <a:ext cx="2402295" cy="190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575D23DB-EB6B-4DF8-BE4F-A00ED11B578B}"/>
              </a:ext>
            </a:extLst>
          </p:cNvPr>
          <p:cNvSpPr txBox="1"/>
          <p:nvPr/>
        </p:nvSpPr>
        <p:spPr>
          <a:xfrm>
            <a:off x="4138472" y="4518734"/>
            <a:ext cx="2974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err="1"/>
              <a:t>Garissa</a:t>
            </a:r>
            <a:r>
              <a:rPr lang="sv-SE" sz="1800" dirty="0"/>
              <a:t> </a:t>
            </a:r>
          </a:p>
          <a:p>
            <a:r>
              <a:rPr lang="sv-SE" dirty="0"/>
              <a:t>I</a:t>
            </a:r>
            <a:r>
              <a:rPr lang="sv-SE" sz="1800" dirty="0"/>
              <a:t>nsamlat SIWR 89 710</a:t>
            </a:r>
            <a:r>
              <a:rPr lang="sv-SE" dirty="0"/>
              <a:t> kr 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0EDC0DC-87E3-4132-92B0-092AA6DE6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277" y="2462213"/>
            <a:ext cx="2402296" cy="194946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985E151F-16BF-4F61-8C67-35889C5FAAC2}"/>
              </a:ext>
            </a:extLst>
          </p:cNvPr>
          <p:cNvSpPr txBox="1"/>
          <p:nvPr/>
        </p:nvSpPr>
        <p:spPr>
          <a:xfrm>
            <a:off x="7462277" y="4518734"/>
            <a:ext cx="2974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IW-doktorn  </a:t>
            </a:r>
          </a:p>
          <a:p>
            <a:r>
              <a:rPr lang="sv-SE" dirty="0"/>
              <a:t>I</a:t>
            </a:r>
            <a:r>
              <a:rPr lang="sv-SE" sz="1800" dirty="0"/>
              <a:t>nsamlat SIWR 99 358</a:t>
            </a:r>
            <a:r>
              <a:rPr lang="sv-SE" dirty="0"/>
              <a:t> kr </a:t>
            </a:r>
          </a:p>
        </p:txBody>
      </p:sp>
    </p:spTree>
    <p:extLst>
      <p:ext uri="{BB962C8B-B14F-4D97-AF65-F5344CB8AC3E}">
        <p14:creationId xmlns:p14="http://schemas.microsoft.com/office/powerpoint/2010/main" val="888968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803054E-5666-4120-A2DB-174E3D2F8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61" y="2053919"/>
            <a:ext cx="2175029" cy="2869036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5013B39F-A704-4624-ABBC-17267F207634}"/>
              </a:ext>
            </a:extLst>
          </p:cNvPr>
          <p:cNvSpPr txBox="1"/>
          <p:nvPr/>
        </p:nvSpPr>
        <p:spPr>
          <a:xfrm>
            <a:off x="3045041" y="532660"/>
            <a:ext cx="604530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/>
              <a:t>Bidrag till övrig verksamhet</a:t>
            </a:r>
          </a:p>
          <a:p>
            <a:pPr algn="ctr"/>
            <a:r>
              <a:rPr lang="sv-SE" sz="1600" dirty="0"/>
              <a:t>2020 07 01  -  2021 06 30</a:t>
            </a:r>
          </a:p>
          <a:p>
            <a:pPr algn="ctr"/>
            <a:r>
              <a:rPr lang="sv-SE" sz="2000" dirty="0"/>
              <a:t>SIWR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E035DB4E-C5A7-43BD-8144-7AE0EB20067E}"/>
              </a:ext>
            </a:extLst>
          </p:cNvPr>
          <p:cNvSpPr txBox="1"/>
          <p:nvPr/>
        </p:nvSpPr>
        <p:spPr>
          <a:xfrm>
            <a:off x="3195960" y="1674674"/>
            <a:ext cx="8096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  <a:p>
            <a:r>
              <a:rPr lang="sv-SE" dirty="0"/>
              <a:t>Silviastipendiet			10 093 kr</a:t>
            </a:r>
          </a:p>
          <a:p>
            <a:endParaRPr lang="sv-SE" dirty="0"/>
          </a:p>
          <a:p>
            <a:r>
              <a:rPr lang="sv-SE" dirty="0"/>
              <a:t>Covid-19 fonden			95 277 kr 	 (</a:t>
            </a:r>
            <a:r>
              <a:rPr lang="sv-SE" dirty="0" err="1"/>
              <a:t>Distr</a:t>
            </a:r>
            <a:r>
              <a:rPr lang="sv-SE" dirty="0"/>
              <a:t> 234, 3 804 kr)</a:t>
            </a:r>
          </a:p>
          <a:p>
            <a:endParaRPr lang="sv-SE" dirty="0"/>
          </a:p>
          <a:p>
            <a:r>
              <a:rPr lang="sv-SE" dirty="0"/>
              <a:t>Rosenkort har sålts för	 	  8 960 kr</a:t>
            </a:r>
          </a:p>
          <a:p>
            <a:endParaRPr lang="sv-SE" dirty="0"/>
          </a:p>
          <a:p>
            <a:r>
              <a:rPr lang="sv-SE" dirty="0"/>
              <a:t>Försäljning av magnetbokmärken	  1 418 kr</a:t>
            </a:r>
          </a:p>
        </p:txBody>
      </p:sp>
    </p:spTree>
    <p:extLst>
      <p:ext uri="{BB962C8B-B14F-4D97-AF65-F5344CB8AC3E}">
        <p14:creationId xmlns:p14="http://schemas.microsoft.com/office/powerpoint/2010/main" val="3167018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E4DA4C28-B092-4FAD-A831-A30C04C3C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40" y="1685925"/>
            <a:ext cx="10506075" cy="348615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965FA6EE-8CFC-4058-94E7-00DE492CF186}"/>
              </a:ext>
            </a:extLst>
          </p:cNvPr>
          <p:cNvSpPr/>
          <p:nvPr/>
        </p:nvSpPr>
        <p:spPr>
          <a:xfrm>
            <a:off x="4252404" y="2086252"/>
            <a:ext cx="639192" cy="2876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D49F455-7A89-483F-A681-A358BDF5AF86}"/>
              </a:ext>
            </a:extLst>
          </p:cNvPr>
          <p:cNvSpPr txBox="1"/>
          <p:nvPr/>
        </p:nvSpPr>
        <p:spPr>
          <a:xfrm>
            <a:off x="4980373" y="168592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SIWR</a:t>
            </a:r>
          </a:p>
        </p:txBody>
      </p:sp>
    </p:spTree>
    <p:extLst>
      <p:ext uri="{BB962C8B-B14F-4D97-AF65-F5344CB8AC3E}">
        <p14:creationId xmlns:p14="http://schemas.microsoft.com/office/powerpoint/2010/main" val="546914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1AD7AF68-29E1-44F5-84E9-3E13035CE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24" y="935254"/>
            <a:ext cx="1483832" cy="99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60D1C4-8A6A-42A1-A9FB-179DDB731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" y="2305192"/>
            <a:ext cx="1420426" cy="11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F9505426-BF60-4AB1-95FB-D02F7DE23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79" y="3678008"/>
            <a:ext cx="1544715" cy="125353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A43CE4D-BB7F-4BCD-928C-EB016B6EC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24" y="5180554"/>
            <a:ext cx="933499" cy="123135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BEF4E662-EEF5-49D5-9069-CF44A184AF1B}"/>
              </a:ext>
            </a:extLst>
          </p:cNvPr>
          <p:cNvSpPr txBox="1"/>
          <p:nvPr/>
        </p:nvSpPr>
        <p:spPr>
          <a:xfrm>
            <a:off x="3835153" y="426128"/>
            <a:ext cx="332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PROJEKTANSVARIGA</a:t>
            </a:r>
            <a:r>
              <a:rPr lang="sv-SE" dirty="0"/>
              <a:t>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7A54BBC-57D0-4889-94DA-9232AFFF843F}"/>
              </a:ext>
            </a:extLst>
          </p:cNvPr>
          <p:cNvSpPr txBox="1"/>
          <p:nvPr/>
        </p:nvSpPr>
        <p:spPr>
          <a:xfrm>
            <a:off x="3835153" y="1138725"/>
            <a:ext cx="2480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Narkotikabekämpning</a:t>
            </a:r>
          </a:p>
          <a:p>
            <a:r>
              <a:rPr lang="sv-S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Kristina </a:t>
            </a:r>
            <a:r>
              <a:rPr lang="sv-SE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Rabenius</a:t>
            </a:r>
            <a:r>
              <a:rPr lang="sv-S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4417CA59-7AD6-4656-A3A4-D1A35B4B386A}"/>
              </a:ext>
            </a:extLst>
          </p:cNvPr>
          <p:cNvSpPr txBox="1"/>
          <p:nvPr/>
        </p:nvSpPr>
        <p:spPr>
          <a:xfrm>
            <a:off x="3755254" y="5611567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Stipendium Silviasystrar</a:t>
            </a:r>
          </a:p>
          <a:p>
            <a:r>
              <a:rPr lang="sv-S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Britt Block</a:t>
            </a:r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C913DB6-7BBA-40A6-B585-1EBCACBBB901}"/>
              </a:ext>
            </a:extLst>
          </p:cNvPr>
          <p:cNvSpPr txBox="1"/>
          <p:nvPr/>
        </p:nvSpPr>
        <p:spPr>
          <a:xfrm>
            <a:off x="3755254" y="3900715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IW-doktorn</a:t>
            </a:r>
          </a:p>
          <a:p>
            <a:r>
              <a:rPr lang="sv-S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Ewa </a:t>
            </a:r>
            <a:r>
              <a:rPr lang="sv-SE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Jägevall</a:t>
            </a:r>
            <a:endParaRPr lang="sv-SE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2D0A717-5CA2-4429-A294-2D263EA6A98E}"/>
              </a:ext>
            </a:extLst>
          </p:cNvPr>
          <p:cNvSpPr txBox="1"/>
          <p:nvPr/>
        </p:nvSpPr>
        <p:spPr>
          <a:xfrm>
            <a:off x="3684233" y="2587953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Garissa</a:t>
            </a:r>
            <a:r>
              <a:rPr lang="sv-S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eller nytt projekt</a:t>
            </a:r>
          </a:p>
          <a:p>
            <a:r>
              <a:rPr lang="sv-S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Lisbeth Gabrielsson 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2846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25FBF7-49DA-4D32-A56A-BB3409814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ABDC2DD-1AA2-40F0-A7D9-2B88777E24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55CC6-FE1C-43FE-88C8-E5BAC4F68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-133165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321E88B5-29FD-48AE-8489-CB618320AC7E}"/>
              </a:ext>
            </a:extLst>
          </p:cNvPr>
          <p:cNvSpPr txBox="1"/>
          <p:nvPr/>
        </p:nvSpPr>
        <p:spPr>
          <a:xfrm>
            <a:off x="2947386" y="2340865"/>
            <a:ext cx="6098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solidFill>
                  <a:schemeClr val="bg2"/>
                </a:solidFill>
              </a:rPr>
              <a:t>NOMINERADE SIWR </a:t>
            </a:r>
          </a:p>
          <a:p>
            <a:endParaRPr lang="sv-SE" sz="3200" dirty="0">
              <a:solidFill>
                <a:schemeClr val="bg2"/>
              </a:solidFill>
            </a:endParaRPr>
          </a:p>
          <a:p>
            <a:pPr algn="ctr"/>
            <a:r>
              <a:rPr lang="sv-SE" sz="3200" dirty="0">
                <a:solidFill>
                  <a:schemeClr val="bg2"/>
                </a:solidFill>
              </a:rPr>
              <a:t>2022 - 2023</a:t>
            </a:r>
            <a:endParaRPr lang="sv-SE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083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fik1">
            <a:extLst>
              <a:ext uri="{FF2B5EF4-FFF2-40B4-BE49-F238E27FC236}">
                <a16:creationId xmlns:a16="http://schemas.microsoft.com/office/drawing/2014/main" id="{A2BFFAA1-8EAC-4BAD-8952-2D474FF498CD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357802" y="400050"/>
            <a:ext cx="791845" cy="762000"/>
          </a:xfrm>
          <a:prstGeom prst="rect">
            <a:avLst/>
          </a:prstGeom>
          <a:ln>
            <a:noFill/>
            <a:prstDash/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7429499" y="1857374"/>
            <a:ext cx="30283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Agneta Larsson</a:t>
            </a:r>
          </a:p>
          <a:p>
            <a:r>
              <a:rPr lang="sv-SE" sz="3200" dirty="0"/>
              <a:t>Hörby IWC</a:t>
            </a:r>
          </a:p>
          <a:p>
            <a:endParaRPr lang="sv-SE" sz="3200" dirty="0"/>
          </a:p>
          <a:p>
            <a:r>
              <a:rPr lang="sv-SE" sz="3200" dirty="0"/>
              <a:t>Rådspresident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D48DC1A7-54D0-4247-A48B-5D3005F69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42" y="566770"/>
            <a:ext cx="4335263" cy="569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00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242A41"/>
      </a:dk2>
      <a:lt2>
        <a:srgbClr val="E2E8E3"/>
      </a:lt2>
      <a:accent1>
        <a:srgbClr val="E729B7"/>
      </a:accent1>
      <a:accent2>
        <a:srgbClr val="B517D5"/>
      </a:accent2>
      <a:accent3>
        <a:srgbClr val="7829E7"/>
      </a:accent3>
      <a:accent4>
        <a:srgbClr val="4141DC"/>
      </a:accent4>
      <a:accent5>
        <a:srgbClr val="2978E7"/>
      </a:accent5>
      <a:accent6>
        <a:srgbClr val="17B2D1"/>
      </a:accent6>
      <a:hlink>
        <a:srgbClr val="5370C5"/>
      </a:hlink>
      <a:folHlink>
        <a:srgbClr val="7F7F7F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279</Words>
  <Application>Microsoft Office PowerPoint</Application>
  <PresentationFormat>Bredbild</PresentationFormat>
  <Paragraphs>131</Paragraphs>
  <Slides>36</Slides>
  <Notes>0</Notes>
  <HiddenSlides>1</HiddenSlides>
  <MMClips>0</MMClips>
  <ScaleCrop>false</ScaleCrop>
  <HeadingPairs>
    <vt:vector size="8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36</vt:i4>
      </vt:variant>
    </vt:vector>
  </HeadingPairs>
  <TitlesOfParts>
    <vt:vector size="43" baseType="lpstr">
      <vt:lpstr>Arial</vt:lpstr>
      <vt:lpstr>Calibri</vt:lpstr>
      <vt:lpstr>Franklin Gothic Book</vt:lpstr>
      <vt:lpstr>Franklin Gothic Demi</vt:lpstr>
      <vt:lpstr>Wingdings 2</vt:lpstr>
      <vt:lpstr>DividendVTI</vt:lpstr>
      <vt:lpstr>Worksheet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chsun</dc:creator>
  <cp:lastModifiedBy> </cp:lastModifiedBy>
  <cp:revision>90</cp:revision>
  <cp:lastPrinted>2021-09-30T11:27:33Z</cp:lastPrinted>
  <dcterms:created xsi:type="dcterms:W3CDTF">2019-10-08T07:40:24Z</dcterms:created>
  <dcterms:modified xsi:type="dcterms:W3CDTF">2021-10-01T14:20:15Z</dcterms:modified>
</cp:coreProperties>
</file>